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064B2D-6135-4659-A27D-83289008ADC7}">
          <p14:sldIdLst>
            <p14:sldId id="256"/>
            <p14:sldId id="257"/>
          </p14:sldIdLst>
        </p14:section>
        <p14:section name="Untitled Section" id="{1C932EE5-2417-4421-A23F-967E690D0D2C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08"/>
    <p:restoredTop sz="96327"/>
  </p:normalViewPr>
  <p:slideViewPr>
    <p:cSldViewPr snapToGrid="0">
      <p:cViewPr varScale="1">
        <p:scale>
          <a:sx n="51" d="100"/>
          <a:sy n="51" d="100"/>
        </p:scale>
        <p:origin x="3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517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2882E-F06F-482F-A795-51BE9E3904A8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58008-67FB-4862-9596-231ECEB38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58008-67FB-4862-9596-231ECEB3873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734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58008-67FB-4862-9596-231ECEB3873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96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0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3" y="804971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29"/>
            <a:ext cx="9221689" cy="959308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3"/>
            <a:ext cx="2405658" cy="804965"/>
          </a:xfrm>
          <a:prstGeom prst="rect">
            <a:avLst/>
          </a:prstGeom>
        </p:spPr>
        <p:txBody>
          <a:bodyPr/>
          <a:lstStyle/>
          <a:p>
            <a:fld id="{51F73D12-40DF-D941-B4EC-85FE88397D55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3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3"/>
            <a:ext cx="2405658" cy="804965"/>
          </a:xfrm>
          <a:prstGeom prst="rect">
            <a:avLst/>
          </a:prstGeom>
        </p:spPr>
        <p:txBody>
          <a:bodyPr/>
          <a:lstStyle/>
          <a:p>
            <a:fld id="{E990C9A6-1A16-324B-B61A-99DE10EF7C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47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804966"/>
            <a:ext cx="6782619" cy="12812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3"/>
            <a:ext cx="2405658" cy="804965"/>
          </a:xfrm>
          <a:prstGeom prst="rect">
            <a:avLst/>
          </a:prstGeom>
        </p:spPr>
        <p:txBody>
          <a:bodyPr/>
          <a:lstStyle/>
          <a:p>
            <a:fld id="{51F73D12-40DF-D941-B4EC-85FE88397D55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3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3"/>
            <a:ext cx="2405658" cy="804965"/>
          </a:xfrm>
          <a:prstGeom prst="rect">
            <a:avLst/>
          </a:prstGeom>
        </p:spPr>
        <p:txBody>
          <a:bodyPr/>
          <a:lstStyle/>
          <a:p>
            <a:fld id="{E990C9A6-1A16-324B-B61A-99DE10EF7C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6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3" y="804971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63" y="4024829"/>
            <a:ext cx="9221689" cy="95930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3"/>
            <a:ext cx="2405658" cy="804965"/>
          </a:xfrm>
          <a:prstGeom prst="rect">
            <a:avLst/>
          </a:prstGeom>
        </p:spPr>
        <p:txBody>
          <a:bodyPr/>
          <a:lstStyle/>
          <a:p>
            <a:fld id="{51F73D12-40DF-D941-B4EC-85FE88397D55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3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3"/>
            <a:ext cx="2405658" cy="804965"/>
          </a:xfrm>
          <a:prstGeom prst="rect">
            <a:avLst/>
          </a:prstGeom>
        </p:spPr>
        <p:txBody>
          <a:bodyPr/>
          <a:lstStyle/>
          <a:p>
            <a:fld id="{E990C9A6-1A16-324B-B61A-99DE10EF7C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92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5" y="3769344"/>
            <a:ext cx="9221689" cy="6289229"/>
          </a:xfrm>
          <a:prstGeom prst="rect">
            <a:avLst/>
          </a:prstGeom>
        </p:spPr>
        <p:txBody>
          <a:bodyPr anchor="b"/>
          <a:lstStyle>
            <a:lvl1pPr>
              <a:defRPr sz="701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5" y="10118071"/>
            <a:ext cx="9221689" cy="3307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3"/>
            <a:ext cx="2405658" cy="804965"/>
          </a:xfrm>
          <a:prstGeom prst="rect">
            <a:avLst/>
          </a:prstGeom>
        </p:spPr>
        <p:txBody>
          <a:bodyPr/>
          <a:lstStyle/>
          <a:p>
            <a:fld id="{51F73D12-40DF-D941-B4EC-85FE88397D55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3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3"/>
            <a:ext cx="2405658" cy="804965"/>
          </a:xfrm>
          <a:prstGeom prst="rect">
            <a:avLst/>
          </a:prstGeom>
        </p:spPr>
        <p:txBody>
          <a:bodyPr/>
          <a:lstStyle/>
          <a:p>
            <a:fld id="{E990C9A6-1A16-324B-B61A-99DE10EF7C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87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3" y="804971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4024829"/>
            <a:ext cx="4544021" cy="95930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4024829"/>
            <a:ext cx="4544021" cy="95930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14013403"/>
            <a:ext cx="2405658" cy="804965"/>
          </a:xfrm>
          <a:prstGeom prst="rect">
            <a:avLst/>
          </a:prstGeom>
        </p:spPr>
        <p:txBody>
          <a:bodyPr/>
          <a:lstStyle/>
          <a:p>
            <a:fld id="{51F73D12-40DF-D941-B4EC-85FE88397D55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14013403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14013403"/>
            <a:ext cx="2405658" cy="804965"/>
          </a:xfrm>
          <a:prstGeom prst="rect">
            <a:avLst/>
          </a:prstGeom>
        </p:spPr>
        <p:txBody>
          <a:bodyPr/>
          <a:lstStyle/>
          <a:p>
            <a:fld id="{E990C9A6-1A16-324B-B61A-99DE10EF7C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9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804971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7" y="3706344"/>
            <a:ext cx="4523137" cy="18164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7" y="5522763"/>
            <a:ext cx="4523137" cy="81231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2" y="3706344"/>
            <a:ext cx="4545413" cy="18164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2" y="5522763"/>
            <a:ext cx="4545413" cy="81231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62" y="14013403"/>
            <a:ext cx="2405658" cy="804965"/>
          </a:xfrm>
          <a:prstGeom prst="rect">
            <a:avLst/>
          </a:prstGeom>
        </p:spPr>
        <p:txBody>
          <a:bodyPr/>
          <a:lstStyle/>
          <a:p>
            <a:fld id="{51F73D12-40DF-D941-B4EC-85FE88397D55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663" y="14013403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14013403"/>
            <a:ext cx="2405658" cy="804965"/>
          </a:xfrm>
          <a:prstGeom prst="rect">
            <a:avLst/>
          </a:prstGeom>
        </p:spPr>
        <p:txBody>
          <a:bodyPr/>
          <a:lstStyle/>
          <a:p>
            <a:fld id="{E990C9A6-1A16-324B-B61A-99DE10EF7C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37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3" y="804971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62" y="14013403"/>
            <a:ext cx="2405658" cy="804965"/>
          </a:xfrm>
          <a:prstGeom prst="rect">
            <a:avLst/>
          </a:prstGeom>
        </p:spPr>
        <p:txBody>
          <a:bodyPr/>
          <a:lstStyle/>
          <a:p>
            <a:fld id="{51F73D12-40DF-D941-B4EC-85FE88397D55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663" y="14013403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14013403"/>
            <a:ext cx="2405658" cy="804965"/>
          </a:xfrm>
          <a:prstGeom prst="rect">
            <a:avLst/>
          </a:prstGeom>
        </p:spPr>
        <p:txBody>
          <a:bodyPr/>
          <a:lstStyle/>
          <a:p>
            <a:fld id="{E990C9A6-1A16-324B-B61A-99DE10EF7C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2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62" y="14013403"/>
            <a:ext cx="2405658" cy="804965"/>
          </a:xfrm>
          <a:prstGeom prst="rect">
            <a:avLst/>
          </a:prstGeom>
        </p:spPr>
        <p:txBody>
          <a:bodyPr/>
          <a:lstStyle/>
          <a:p>
            <a:fld id="{51F73D12-40DF-D941-B4EC-85FE88397D55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3" y="14013403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14013403"/>
            <a:ext cx="2405658" cy="804965"/>
          </a:xfrm>
          <a:prstGeom prst="rect">
            <a:avLst/>
          </a:prstGeom>
        </p:spPr>
        <p:txBody>
          <a:bodyPr/>
          <a:lstStyle/>
          <a:p>
            <a:fld id="{E990C9A6-1A16-324B-B61A-99DE10EF7C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80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  <a:prstGeom prst="rect">
            <a:avLst/>
          </a:prstGeom>
        </p:spPr>
        <p:txBody>
          <a:bodyPr anchor="b"/>
          <a:lstStyle>
            <a:lvl1pPr>
              <a:defRPr sz="374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  <a:prstGeom prst="rect">
            <a:avLst/>
          </a:prstGeo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14013403"/>
            <a:ext cx="2405658" cy="804965"/>
          </a:xfrm>
          <a:prstGeom prst="rect">
            <a:avLst/>
          </a:prstGeom>
        </p:spPr>
        <p:txBody>
          <a:bodyPr/>
          <a:lstStyle/>
          <a:p>
            <a:fld id="{51F73D12-40DF-D941-B4EC-85FE88397D55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14013403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14013403"/>
            <a:ext cx="2405658" cy="804965"/>
          </a:xfrm>
          <a:prstGeom prst="rect">
            <a:avLst/>
          </a:prstGeom>
        </p:spPr>
        <p:txBody>
          <a:bodyPr/>
          <a:lstStyle/>
          <a:p>
            <a:fld id="{E990C9A6-1A16-324B-B61A-99DE10EF7C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14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  <a:prstGeom prst="rect">
            <a:avLst/>
          </a:prstGeom>
        </p:spPr>
        <p:txBody>
          <a:bodyPr anchor="b"/>
          <a:lstStyle>
            <a:lvl1pPr>
              <a:defRPr sz="374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14013403"/>
            <a:ext cx="2405658" cy="804965"/>
          </a:xfrm>
          <a:prstGeom prst="rect">
            <a:avLst/>
          </a:prstGeom>
        </p:spPr>
        <p:txBody>
          <a:bodyPr/>
          <a:lstStyle/>
          <a:p>
            <a:fld id="{51F73D12-40DF-D941-B4EC-85FE88397D55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14013403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14013403"/>
            <a:ext cx="2405658" cy="804965"/>
          </a:xfrm>
          <a:prstGeom prst="rect">
            <a:avLst/>
          </a:prstGeom>
        </p:spPr>
        <p:txBody>
          <a:bodyPr/>
          <a:lstStyle/>
          <a:p>
            <a:fld id="{E990C9A6-1A16-324B-B61A-99DE10EF7C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54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84E66F06-A56A-30C2-5091-2546FAA6D5B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556" y="3176"/>
            <a:ext cx="10686257" cy="15120864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6A424284-B715-CCB2-48A7-C89789A5D255}"/>
              </a:ext>
            </a:extLst>
          </p:cNvPr>
          <p:cNvSpPr txBox="1"/>
          <p:nvPr userDrawn="1"/>
        </p:nvSpPr>
        <p:spPr>
          <a:xfrm>
            <a:off x="2857500" y="7745841"/>
            <a:ext cx="6838950" cy="1065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1900" dirty="0">
                <a:solidFill>
                  <a:schemeClr val="bg1"/>
                </a:solidFill>
                <a:latin typeface="Trebuchet MS" panose="020B0703020202090204" pitchFamily="34" charset="0"/>
              </a:rPr>
              <a:t>This project is supported by the </a:t>
            </a:r>
            <a:r>
              <a:rPr lang="en-GB" sz="1900" dirty="0" err="1">
                <a:solidFill>
                  <a:schemeClr val="bg1"/>
                </a:solidFill>
                <a:latin typeface="Trebuchet MS" panose="020B0703020202090204" pitchFamily="34" charset="0"/>
              </a:rPr>
              <a:t>Interreg</a:t>
            </a:r>
            <a:r>
              <a:rPr lang="en-GB" sz="1900" dirty="0">
                <a:solidFill>
                  <a:schemeClr val="bg1"/>
                </a:solidFill>
                <a:latin typeface="Trebuchet MS" panose="020B0703020202090204" pitchFamily="34" charset="0"/>
              </a:rPr>
              <a:t> CENTRAL</a:t>
            </a:r>
          </a:p>
          <a:p>
            <a:pPr>
              <a:lnSpc>
                <a:spcPts val="2600"/>
              </a:lnSpc>
            </a:pPr>
            <a:r>
              <a:rPr lang="en-GB" sz="1900" dirty="0">
                <a:solidFill>
                  <a:schemeClr val="bg1"/>
                </a:solidFill>
                <a:latin typeface="Trebuchet MS" panose="020B0703020202090204" pitchFamily="34" charset="0"/>
              </a:rPr>
              <a:t>EUROPE Programme with co-financing from the European Regional Development Fund.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2617764-698B-AB20-AEAA-B9D04966D002}"/>
              </a:ext>
            </a:extLst>
          </p:cNvPr>
          <p:cNvSpPr txBox="1"/>
          <p:nvPr userDrawn="1"/>
        </p:nvSpPr>
        <p:spPr>
          <a:xfrm>
            <a:off x="6534150" y="10196940"/>
            <a:ext cx="2959100" cy="39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1900" dirty="0">
                <a:solidFill>
                  <a:schemeClr val="bg1"/>
                </a:solidFill>
                <a:latin typeface="Trebuchet MS" panose="020B0703020202090204" pitchFamily="34" charset="0"/>
              </a:rPr>
              <a:t>Project </a:t>
            </a:r>
            <a:r>
              <a:rPr lang="de-DE" sz="1900" dirty="0" err="1">
                <a:solidFill>
                  <a:schemeClr val="bg1"/>
                </a:solidFill>
                <a:latin typeface="Trebuchet MS" panose="020B0703020202090204" pitchFamily="34" charset="0"/>
              </a:rPr>
              <a:t>budget</a:t>
            </a:r>
            <a:r>
              <a:rPr lang="de-DE" sz="1900" dirty="0">
                <a:solidFill>
                  <a:schemeClr val="bg1"/>
                </a:solidFill>
                <a:latin typeface="Trebuchet MS" panose="020B0703020202090204" pitchFamily="34" charset="0"/>
              </a:rPr>
              <a:t> in EUR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31FCAB1-E28C-62DB-7B30-F2E7C068977D}"/>
              </a:ext>
            </a:extLst>
          </p:cNvPr>
          <p:cNvSpPr txBox="1"/>
          <p:nvPr userDrawn="1"/>
        </p:nvSpPr>
        <p:spPr>
          <a:xfrm>
            <a:off x="6534150" y="10933540"/>
            <a:ext cx="2959100" cy="39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1900" dirty="0">
                <a:solidFill>
                  <a:schemeClr val="bg1"/>
                </a:solidFill>
                <a:latin typeface="Trebuchet MS" panose="020B0703020202090204" pitchFamily="34" charset="0"/>
              </a:rPr>
              <a:t>ERDF </a:t>
            </a:r>
            <a:r>
              <a:rPr lang="de-DE" sz="1900" dirty="0" err="1">
                <a:solidFill>
                  <a:schemeClr val="bg1"/>
                </a:solidFill>
                <a:latin typeface="Trebuchet MS" panose="020B0703020202090204" pitchFamily="34" charset="0"/>
              </a:rPr>
              <a:t>funding</a:t>
            </a:r>
            <a:r>
              <a:rPr lang="de-DE" sz="1900" dirty="0">
                <a:solidFill>
                  <a:schemeClr val="bg1"/>
                </a:solidFill>
                <a:latin typeface="Trebuchet MS" panose="020B0703020202090204" pitchFamily="34" charset="0"/>
              </a:rPr>
              <a:t> in EUR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96C2DAA-148D-2806-D702-0974E8BD43A3}"/>
              </a:ext>
            </a:extLst>
          </p:cNvPr>
          <p:cNvSpPr txBox="1"/>
          <p:nvPr userDrawn="1"/>
        </p:nvSpPr>
        <p:spPr>
          <a:xfrm>
            <a:off x="6534150" y="11676490"/>
            <a:ext cx="2959100" cy="39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1900" dirty="0">
                <a:solidFill>
                  <a:schemeClr val="bg1"/>
                </a:solidFill>
                <a:latin typeface="Trebuchet MS" panose="020B0703020202090204" pitchFamily="34" charset="0"/>
              </a:rPr>
              <a:t>Project </a:t>
            </a:r>
            <a:r>
              <a:rPr lang="de-DE" sz="1900" dirty="0" err="1">
                <a:solidFill>
                  <a:schemeClr val="bg1"/>
                </a:solidFill>
                <a:latin typeface="Trebuchet MS" panose="020B0703020202090204" pitchFamily="34" charset="0"/>
              </a:rPr>
              <a:t>duration</a:t>
            </a:r>
            <a:endParaRPr lang="de-DE" sz="19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3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88E968F0-73F2-7FE6-0783-F8095217E721}"/>
              </a:ext>
            </a:extLst>
          </p:cNvPr>
          <p:cNvSpPr txBox="1"/>
          <p:nvPr/>
        </p:nvSpPr>
        <p:spPr>
          <a:xfrm>
            <a:off x="3060700" y="10196940"/>
            <a:ext cx="2959100" cy="39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de-DE" sz="1900" dirty="0">
                <a:latin typeface="Trebuchet MS" panose="020B0703020202090204" pitchFamily="34" charset="0"/>
              </a:rPr>
              <a:t>2,367,454.80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F7DAA50-85EB-B779-5CD9-771174EBFD78}"/>
              </a:ext>
            </a:extLst>
          </p:cNvPr>
          <p:cNvSpPr txBox="1"/>
          <p:nvPr/>
        </p:nvSpPr>
        <p:spPr>
          <a:xfrm>
            <a:off x="3060700" y="10933540"/>
            <a:ext cx="2959100" cy="39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de-DE" sz="1900" dirty="0">
                <a:latin typeface="Trebuchet MS" panose="020B0703020202090204" pitchFamily="34" charset="0"/>
              </a:rPr>
              <a:t>1,893,963.84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B83E549-EC97-2330-EC1F-65F4C168B9FD}"/>
              </a:ext>
            </a:extLst>
          </p:cNvPr>
          <p:cNvSpPr txBox="1"/>
          <p:nvPr/>
        </p:nvSpPr>
        <p:spPr>
          <a:xfrm>
            <a:off x="3060700" y="11676490"/>
            <a:ext cx="2959100" cy="39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de-DE" sz="1900" dirty="0">
                <a:latin typeface="Trebuchet MS" panose="020B0703020202090204" pitchFamily="34" charset="0"/>
              </a:rPr>
              <a:t>04.2023 – 03.2026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15355D-24D1-62FD-4021-DAF2E2AA328A}"/>
              </a:ext>
            </a:extLst>
          </p:cNvPr>
          <p:cNvSpPr/>
          <p:nvPr/>
        </p:nvSpPr>
        <p:spPr>
          <a:xfrm>
            <a:off x="0" y="7830334"/>
            <a:ext cx="10703137" cy="7326021"/>
          </a:xfrm>
          <a:prstGeom prst="rect">
            <a:avLst/>
          </a:prstGeom>
          <a:solidFill>
            <a:srgbClr val="9CC23B"/>
          </a:solidFill>
          <a:ln>
            <a:solidFill>
              <a:srgbClr val="9C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feld 10">
            <a:extLst>
              <a:ext uri="{FF2B5EF4-FFF2-40B4-BE49-F238E27FC236}">
                <a16:creationId xmlns:a16="http://schemas.microsoft.com/office/drawing/2014/main" id="{F79501DA-1F44-F509-8CE0-830AFC0B59BC}"/>
              </a:ext>
            </a:extLst>
          </p:cNvPr>
          <p:cNvSpPr txBox="1"/>
          <p:nvPr/>
        </p:nvSpPr>
        <p:spPr>
          <a:xfrm>
            <a:off x="1038681" y="6623816"/>
            <a:ext cx="8614447" cy="840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cs-CZ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Statutární město Jihlava </a:t>
            </a:r>
          </a:p>
          <a:p>
            <a:pPr algn="ctr">
              <a:lnSpc>
                <a:spcPts val="2600"/>
              </a:lnSpc>
            </a:pPr>
            <a:r>
              <a:rPr lang="cs-CZ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a</a:t>
            </a:r>
          </a:p>
          <a:p>
            <a:pPr algn="ctr">
              <a:lnSpc>
                <a:spcPts val="2600"/>
              </a:lnSpc>
            </a:pPr>
            <a:r>
              <a:rPr lang="cs-CZ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Energetická agentura Vysočiny</a:t>
            </a:r>
          </a:p>
          <a:p>
            <a:pPr algn="ctr">
              <a:lnSpc>
                <a:spcPts val="2600"/>
              </a:lnSpc>
            </a:pPr>
            <a:endParaRPr lang="cs-CZ" sz="19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>
              <a:lnSpc>
                <a:spcPts val="2600"/>
              </a:lnSpc>
            </a:pPr>
            <a:r>
              <a:rPr lang="cs-CZ" sz="1900" b="1" dirty="0">
                <a:solidFill>
                  <a:schemeClr val="bg1"/>
                </a:solidFill>
                <a:latin typeface="Trebuchet MS" panose="020B0703020202090204" pitchFamily="34" charset="0"/>
              </a:rPr>
              <a:t>vás zvou na seminář a diskuzi o dotačních možnostech pro financování rekonstrukce nebo výstavbu vlastního bydlení </a:t>
            </a:r>
          </a:p>
          <a:p>
            <a:pPr>
              <a:lnSpc>
                <a:spcPts val="2600"/>
              </a:lnSpc>
            </a:pPr>
            <a:endParaRPr lang="cs-CZ" sz="19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lnSpc>
                <a:spcPts val="2600"/>
              </a:lnSpc>
            </a:pPr>
            <a:r>
              <a:rPr lang="cs-CZ" sz="1900" b="1" dirty="0">
                <a:solidFill>
                  <a:schemeClr val="bg1"/>
                </a:solidFill>
                <a:latin typeface="Trebuchet MS" panose="020B0703020202090204" pitchFamily="34" charset="0"/>
              </a:rPr>
              <a:t>V rámci evropských cílů přechodu na čistou energii (Spravedlivá energetická transformace) představíme: </a:t>
            </a:r>
          </a:p>
          <a:p>
            <a:pPr marL="342900" indent="-3429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/>
                </a:solidFill>
                <a:latin typeface="Trebuchet MS" panose="020B0703020202090204" pitchFamily="34" charset="0"/>
              </a:rPr>
              <a:t>Jak bydlet v energeticky úsporném domě</a:t>
            </a:r>
          </a:p>
          <a:p>
            <a:pPr marL="342900" indent="-3429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/>
                </a:solidFill>
                <a:latin typeface="Trebuchet MS" panose="020B0703020202090204" pitchFamily="34" charset="0"/>
              </a:rPr>
              <a:t>Jaký zdroj tepla je pro vás nejvhodnější </a:t>
            </a:r>
          </a:p>
          <a:p>
            <a:pPr marL="342900" indent="-3429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/>
                </a:solidFill>
                <a:latin typeface="Trebuchet MS" panose="020B0703020202090204" pitchFamily="34" charset="0"/>
              </a:rPr>
              <a:t>Jaké technologie se aktuálně v rodinných/bytových domech používají</a:t>
            </a:r>
          </a:p>
          <a:p>
            <a:pPr marL="342900" indent="-3429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/>
                </a:solidFill>
                <a:latin typeface="Trebuchet MS" panose="020B0703020202090204" pitchFamily="34" charset="0"/>
              </a:rPr>
              <a:t>Jak získat finanční podporu na rekonstrukci nebo výstavbu vlastního bydlení </a:t>
            </a:r>
          </a:p>
          <a:p>
            <a:pPr marL="342900" indent="-3429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/>
                </a:solidFill>
                <a:latin typeface="Trebuchet MS" panose="020B0703020202090204" pitchFamily="34" charset="0"/>
              </a:rPr>
              <a:t>Jak můžete ovlivnit vzhled a funkčnost veřejného prostoru ve vašem městě</a:t>
            </a:r>
          </a:p>
          <a:p>
            <a:pPr>
              <a:lnSpc>
                <a:spcPts val="2600"/>
              </a:lnSpc>
            </a:pPr>
            <a:endParaRPr lang="cs-CZ" sz="19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>
              <a:lnSpc>
                <a:spcPts val="2600"/>
              </a:lnSpc>
            </a:pPr>
            <a:r>
              <a:rPr lang="cs-CZ" sz="2800" b="1" dirty="0">
                <a:solidFill>
                  <a:schemeClr val="bg1"/>
                </a:solidFill>
                <a:latin typeface="Trebuchet MS" panose="020B0703020202090204" pitchFamily="34" charset="0"/>
              </a:rPr>
              <a:t>Seminář proběhne 3. května 2024 od 14 hodin v prostorech Gotického sálu Magistrátu města Jihlavy</a:t>
            </a:r>
          </a:p>
          <a:p>
            <a:pPr>
              <a:lnSpc>
                <a:spcPts val="2600"/>
              </a:lnSpc>
            </a:pPr>
            <a:endParaRPr lang="cs-CZ" sz="19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lnSpc>
                <a:spcPts val="2600"/>
              </a:lnSpc>
            </a:pPr>
            <a:endParaRPr lang="en-US" sz="19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lnSpc>
                <a:spcPts val="2600"/>
              </a:lnSpc>
            </a:pPr>
            <a:endParaRPr lang="en-US" sz="19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lnSpc>
                <a:spcPts val="2600"/>
              </a:lnSpc>
            </a:pPr>
            <a:endParaRPr lang="en-US" sz="19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lnSpc>
                <a:spcPts val="2600"/>
              </a:lnSpc>
            </a:pPr>
            <a:endParaRPr lang="en-US" sz="19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4" name="Textfeld 10">
            <a:extLst>
              <a:ext uri="{FF2B5EF4-FFF2-40B4-BE49-F238E27FC236}">
                <a16:creationId xmlns:a16="http://schemas.microsoft.com/office/drawing/2014/main" id="{CCCC74B1-D832-CCD5-2E03-810E9E01BF77}"/>
              </a:ext>
            </a:extLst>
          </p:cNvPr>
          <p:cNvSpPr txBox="1"/>
          <p:nvPr/>
        </p:nvSpPr>
        <p:spPr>
          <a:xfrm>
            <a:off x="217993" y="13991159"/>
            <a:ext cx="10297608" cy="136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cs-CZ" i="1" dirty="0">
                <a:solidFill>
                  <a:schemeClr val="bg1"/>
                </a:solidFill>
                <a:latin typeface="Trebuchet MS" panose="020B0703020202090204" pitchFamily="34" charset="0"/>
              </a:rPr>
              <a:t>Seminář je uspořádán v rámci projektu Just Energy </a:t>
            </a:r>
            <a:r>
              <a:rPr lang="cs-CZ" i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Transition</a:t>
            </a:r>
            <a:r>
              <a:rPr lang="cs-CZ" i="1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</a:t>
            </a:r>
            <a:r>
              <a:rPr lang="cs-CZ" i="1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Central</a:t>
            </a:r>
            <a:r>
              <a:rPr lang="cs-CZ" i="1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Europe</a:t>
            </a:r>
            <a:r>
              <a:rPr lang="cs-CZ" i="1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financovamého</a:t>
            </a:r>
            <a:r>
              <a:rPr lang="cs-CZ" i="1" dirty="0">
                <a:solidFill>
                  <a:schemeClr val="bg1"/>
                </a:solidFill>
                <a:latin typeface="Trebuchet MS" panose="020B0703020202090204" pitchFamily="34" charset="0"/>
              </a:rPr>
              <a:t> v rámci programu </a:t>
            </a:r>
            <a:r>
              <a:rPr lang="de-DE" i="1" dirty="0">
                <a:solidFill>
                  <a:schemeClr val="bg1"/>
                </a:solidFill>
                <a:latin typeface="Trebuchet MS" panose="020B0703020202090204" pitchFamily="34" charset="0"/>
              </a:rPr>
              <a:t>INTERREG CENTRAL EUROPE Programme </a:t>
            </a:r>
            <a:r>
              <a:rPr lang="de-DE" i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with</a:t>
            </a:r>
            <a:r>
              <a:rPr lang="de-DE" i="1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co-financing</a:t>
            </a:r>
            <a:r>
              <a:rPr lang="de-DE" i="1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from</a:t>
            </a:r>
            <a:r>
              <a:rPr lang="de-DE" i="1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the</a:t>
            </a:r>
            <a:r>
              <a:rPr lang="de-DE" i="1" dirty="0">
                <a:solidFill>
                  <a:schemeClr val="bg1"/>
                </a:solidFill>
                <a:latin typeface="Trebuchet MS" panose="020B0703020202090204" pitchFamily="34" charset="0"/>
              </a:rPr>
              <a:t> European Development Fund. </a:t>
            </a:r>
          </a:p>
          <a:p>
            <a:pPr algn="ctr">
              <a:lnSpc>
                <a:spcPts val="2600"/>
              </a:lnSpc>
            </a:pPr>
            <a:endParaRPr lang="de-DE" sz="7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0F92984-BD93-C40A-E1AD-07B063CC1C77}"/>
              </a:ext>
            </a:extLst>
          </p:cNvPr>
          <p:cNvSpPr txBox="1"/>
          <p:nvPr/>
        </p:nvSpPr>
        <p:spPr>
          <a:xfrm>
            <a:off x="149245" y="4983298"/>
            <a:ext cx="10366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spc="-150" dirty="0">
                <a:solidFill>
                  <a:schemeClr val="bg1"/>
                </a:solidFill>
                <a:latin typeface="Trebuchet MS" panose="020B0703020202090204" pitchFamily="34" charset="0"/>
              </a:rPr>
              <a:t>					</a:t>
            </a:r>
            <a:r>
              <a:rPr lang="cs-CZ" sz="2800" b="1" spc="-150" dirty="0">
                <a:solidFill>
                  <a:schemeClr val="bg1"/>
                </a:solidFill>
                <a:latin typeface="Trebuchet MS" panose="020B0703020202090204" pitchFamily="34" charset="0"/>
              </a:rPr>
              <a:t>Seminář pro veřejnost</a:t>
            </a:r>
          </a:p>
          <a:p>
            <a:endParaRPr lang="cs-CZ" sz="2400" b="1" spc="-15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cs-CZ" sz="2800" b="1" spc="-150" dirty="0">
                <a:solidFill>
                  <a:schemeClr val="bg1"/>
                </a:solidFill>
                <a:latin typeface="Trebuchet MS" panose="020B0703020202090204" pitchFamily="34" charset="0"/>
              </a:rPr>
              <a:t>					Dotační možnosti pro získání vlastního bydlení 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D325326-2339-1226-DB44-E74700FD5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740" y="675643"/>
            <a:ext cx="830580" cy="679502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76F49996-ECBD-AC05-6628-6448C1D56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882" y="511943"/>
            <a:ext cx="1604766" cy="1065397"/>
          </a:xfrm>
          <a:prstGeom prst="rect">
            <a:avLst/>
          </a:prstGeom>
        </p:spPr>
      </p:pic>
      <p:pic>
        <p:nvPicPr>
          <p:cNvPr id="22" name="Grafik 1">
            <a:extLst>
              <a:ext uri="{FF2B5EF4-FFF2-40B4-BE49-F238E27FC236}">
                <a16:creationId xmlns:a16="http://schemas.microsoft.com/office/drawing/2014/main" id="{F688B03C-F233-6B01-13B4-06A14C99CF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10896" y="298453"/>
            <a:ext cx="6932854" cy="293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7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8D31C5F-4A35-D216-172B-330F45B24C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0896" y="298453"/>
            <a:ext cx="6932854" cy="293765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88E968F0-73F2-7FE6-0783-F8095217E721}"/>
              </a:ext>
            </a:extLst>
          </p:cNvPr>
          <p:cNvSpPr txBox="1"/>
          <p:nvPr/>
        </p:nvSpPr>
        <p:spPr>
          <a:xfrm>
            <a:off x="3060700" y="10196940"/>
            <a:ext cx="2959100" cy="39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de-DE" sz="1900" dirty="0">
                <a:latin typeface="Trebuchet MS" panose="020B0703020202090204" pitchFamily="34" charset="0"/>
              </a:rPr>
              <a:t>2,367,454.80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F7DAA50-85EB-B779-5CD9-771174EBFD78}"/>
              </a:ext>
            </a:extLst>
          </p:cNvPr>
          <p:cNvSpPr txBox="1"/>
          <p:nvPr/>
        </p:nvSpPr>
        <p:spPr>
          <a:xfrm>
            <a:off x="3060700" y="10933540"/>
            <a:ext cx="2959100" cy="39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de-DE" sz="1900" dirty="0">
                <a:latin typeface="Trebuchet MS" panose="020B0703020202090204" pitchFamily="34" charset="0"/>
              </a:rPr>
              <a:t>1,893,963.84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B83E549-EC97-2330-EC1F-65F4C168B9FD}"/>
              </a:ext>
            </a:extLst>
          </p:cNvPr>
          <p:cNvSpPr txBox="1"/>
          <p:nvPr/>
        </p:nvSpPr>
        <p:spPr>
          <a:xfrm>
            <a:off x="3060700" y="11676490"/>
            <a:ext cx="2959100" cy="39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de-DE" sz="1900" dirty="0">
                <a:latin typeface="Trebuchet MS" panose="020B0703020202090204" pitchFamily="34" charset="0"/>
              </a:rPr>
              <a:t>04.2023 – 03.2026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15355D-24D1-62FD-4021-DAF2E2AA328A}"/>
              </a:ext>
            </a:extLst>
          </p:cNvPr>
          <p:cNvSpPr/>
          <p:nvPr/>
        </p:nvSpPr>
        <p:spPr>
          <a:xfrm>
            <a:off x="0" y="7830334"/>
            <a:ext cx="10703137" cy="7326021"/>
          </a:xfrm>
          <a:prstGeom prst="rect">
            <a:avLst/>
          </a:prstGeom>
          <a:solidFill>
            <a:srgbClr val="9CC23B"/>
          </a:solidFill>
          <a:ln>
            <a:solidFill>
              <a:srgbClr val="9C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feld 10">
            <a:extLst>
              <a:ext uri="{FF2B5EF4-FFF2-40B4-BE49-F238E27FC236}">
                <a16:creationId xmlns:a16="http://schemas.microsoft.com/office/drawing/2014/main" id="{F79501DA-1F44-F509-8CE0-830AFC0B59BC}"/>
              </a:ext>
            </a:extLst>
          </p:cNvPr>
          <p:cNvSpPr txBox="1"/>
          <p:nvPr/>
        </p:nvSpPr>
        <p:spPr>
          <a:xfrm>
            <a:off x="903591" y="6623816"/>
            <a:ext cx="9612010" cy="7730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cs-CZ" sz="2000" b="1" dirty="0">
                <a:solidFill>
                  <a:schemeClr val="bg1"/>
                </a:solidFill>
                <a:latin typeface="Trebuchet MS" panose="020B0703020202090204" pitchFamily="34" charset="0"/>
              </a:rPr>
              <a:t>14:00 – 14:15 Dotace na rekonstrukci domů v kontextu evropských cílů</a:t>
            </a:r>
          </a:p>
          <a:p>
            <a:pPr>
              <a:lnSpc>
                <a:spcPts val="2600"/>
              </a:lnSpc>
            </a:pP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Ing. Ondřej Němec  - vedoucí mezinárodních energetických projektů</a:t>
            </a:r>
          </a:p>
          <a:p>
            <a:pPr>
              <a:lnSpc>
                <a:spcPts val="2600"/>
              </a:lnSpc>
            </a:pPr>
            <a:endParaRPr lang="cs-CZ" sz="20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lnSpc>
                <a:spcPts val="2600"/>
              </a:lnSpc>
            </a:pPr>
            <a:r>
              <a:rPr lang="cs-CZ" sz="2000" b="1" dirty="0">
                <a:solidFill>
                  <a:schemeClr val="bg1"/>
                </a:solidFill>
                <a:latin typeface="Trebuchet MS" panose="020B0703020202090204" pitchFamily="34" charset="0"/>
              </a:rPr>
              <a:t>14:15 – 14:45  Aktuální trendy ve stavebnictví, využití obnovitelných zdrojů energie v novostavbách/rekonstruovaných domech</a:t>
            </a:r>
            <a:endParaRPr lang="cs-CZ" sz="24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lnSpc>
                <a:spcPts val="2600"/>
              </a:lnSpc>
            </a:pP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Ing. Zdeněk Bohutínský </a:t>
            </a:r>
            <a:r>
              <a:rPr lang="cs-CZ" sz="2000" dirty="0">
                <a:solidFill>
                  <a:schemeClr val="bg1"/>
                </a:solidFill>
                <a:latin typeface="Trebuchet MS" panose="020B0703020202090204" pitchFamily="34" charset="0"/>
              </a:rPr>
              <a:t>- </a:t>
            </a: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energetický specialista</a:t>
            </a:r>
            <a:endParaRPr lang="cs-CZ" sz="160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lnSpc>
                <a:spcPts val="2600"/>
              </a:lnSpc>
            </a:pPr>
            <a:endParaRPr lang="cs-CZ" sz="24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lnSpc>
                <a:spcPts val="2600"/>
              </a:lnSpc>
            </a:pPr>
            <a:r>
              <a:rPr lang="cs-CZ" sz="2000" b="1" dirty="0">
                <a:solidFill>
                  <a:schemeClr val="bg1"/>
                </a:solidFill>
                <a:latin typeface="Trebuchet MS" panose="020B0703020202090204" pitchFamily="34" charset="0"/>
              </a:rPr>
              <a:t>14:45 – 15:15 Dotační možnosti pro majitele rodinných domů - Nová zelená úsporám/Oprav dům po babičce</a:t>
            </a:r>
          </a:p>
          <a:p>
            <a:pPr>
              <a:lnSpc>
                <a:spcPts val="2600"/>
              </a:lnSpc>
            </a:pP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Ing. Ladislav Tománek - energetický poradce</a:t>
            </a:r>
          </a:p>
          <a:p>
            <a:pPr>
              <a:lnSpc>
                <a:spcPts val="2600"/>
              </a:lnSpc>
            </a:pPr>
            <a:endParaRPr lang="cs-CZ" sz="24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lnSpc>
                <a:spcPts val="2600"/>
              </a:lnSpc>
            </a:pPr>
            <a:r>
              <a:rPr lang="cs-CZ" sz="2000" b="1" dirty="0">
                <a:solidFill>
                  <a:schemeClr val="bg1"/>
                </a:solidFill>
                <a:latin typeface="Trebuchet MS" panose="020B0703020202090204" pitchFamily="34" charset="0"/>
              </a:rPr>
              <a:t>15:15 – 15:30 Dotační možnosti pro nízkopříjmové domácnosti – Nová zelená úsporám </a:t>
            </a:r>
            <a:r>
              <a:rPr lang="cs-CZ" sz="2000" b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light</a:t>
            </a:r>
            <a:endParaRPr lang="cs-CZ" sz="20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lnSpc>
                <a:spcPts val="2600"/>
              </a:lnSpc>
            </a:pPr>
            <a:r>
              <a:rPr lang="cs-CZ" dirty="0">
                <a:solidFill>
                  <a:schemeClr val="bg1"/>
                </a:solidFill>
                <a:latin typeface="Trebuchet MS" panose="020B0703020202090204" pitchFamily="34" charset="0"/>
              </a:rPr>
              <a:t>Mgr. Zuzana Uhlířová - energetický poradce pro NZÚ </a:t>
            </a:r>
            <a:r>
              <a:rPr lang="cs-CZ" dirty="0" err="1">
                <a:solidFill>
                  <a:schemeClr val="bg1"/>
                </a:solidFill>
                <a:latin typeface="Trebuchet MS" panose="020B0703020202090204" pitchFamily="34" charset="0"/>
              </a:rPr>
              <a:t>light</a:t>
            </a:r>
            <a:endParaRPr lang="cs-CZ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lnSpc>
                <a:spcPts val="2600"/>
              </a:lnSpc>
            </a:pPr>
            <a:endParaRPr lang="cs-CZ" sz="24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lnSpc>
                <a:spcPts val="2600"/>
              </a:lnSpc>
            </a:pPr>
            <a:r>
              <a:rPr lang="cs-CZ" sz="2000" b="1" dirty="0">
                <a:solidFill>
                  <a:schemeClr val="bg1"/>
                </a:solidFill>
                <a:latin typeface="Trebuchet MS" panose="020B0703020202090204" pitchFamily="34" charset="0"/>
              </a:rPr>
              <a:t>15:30 – 15:45 Jak žít lépe ve svém městě? Předejte námět na zlepšení zástupcům vašeho města.</a:t>
            </a:r>
            <a:endParaRPr lang="cs-CZ" sz="24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lnSpc>
                <a:spcPts val="2600"/>
              </a:lnSpc>
            </a:pPr>
            <a:endParaRPr lang="cs-CZ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lnSpc>
                <a:spcPts val="2600"/>
              </a:lnSpc>
            </a:pPr>
            <a:r>
              <a:rPr lang="cs-CZ" sz="2000" b="1" dirty="0">
                <a:solidFill>
                  <a:schemeClr val="bg1"/>
                </a:solidFill>
                <a:latin typeface="Trebuchet MS" panose="020B0703020202090204" pitchFamily="34" charset="0"/>
              </a:rPr>
              <a:t>Od 15:45 Diskuze/dotazy</a:t>
            </a:r>
          </a:p>
          <a:p>
            <a:pPr>
              <a:lnSpc>
                <a:spcPts val="2600"/>
              </a:lnSpc>
            </a:pPr>
            <a:endParaRPr lang="en-US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lnSpc>
                <a:spcPts val="2600"/>
              </a:lnSpc>
            </a:pPr>
            <a:endParaRPr lang="en-US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lnSpc>
                <a:spcPts val="2600"/>
              </a:lnSpc>
            </a:pPr>
            <a:endParaRPr lang="en-US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>
              <a:lnSpc>
                <a:spcPts val="2600"/>
              </a:lnSpc>
            </a:pPr>
            <a:endParaRPr lang="en-US" b="1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0F92984-BD93-C40A-E1AD-07B063CC1C77}"/>
              </a:ext>
            </a:extLst>
          </p:cNvPr>
          <p:cNvSpPr txBox="1"/>
          <p:nvPr/>
        </p:nvSpPr>
        <p:spPr>
          <a:xfrm>
            <a:off x="149245" y="4983298"/>
            <a:ext cx="10366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spc="-150" dirty="0">
                <a:solidFill>
                  <a:schemeClr val="bg1"/>
                </a:solidFill>
                <a:latin typeface="Trebuchet MS" panose="020B0703020202090204" pitchFamily="34" charset="0"/>
              </a:rPr>
              <a:t>					Dotační možnosti pro získání vlastního bydlení</a:t>
            </a:r>
          </a:p>
          <a:p>
            <a:endParaRPr lang="cs-CZ" sz="2800" b="1" spc="-15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cs-CZ" sz="2800" b="1" dirty="0">
                <a:solidFill>
                  <a:schemeClr val="bg1"/>
                </a:solidFill>
                <a:latin typeface="Trebuchet MS" panose="020B0703020202090204" pitchFamily="34" charset="0"/>
              </a:rPr>
              <a:t>					Program semináře</a:t>
            </a:r>
            <a:r>
              <a:rPr lang="cs-CZ" sz="2800" b="1" spc="-150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4FB1D0-084F-7B24-B8DF-5EB2BEE3D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740" y="675643"/>
            <a:ext cx="830580" cy="67950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47B793E-E21B-B687-64B2-BC12207C3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882" y="511943"/>
            <a:ext cx="1604766" cy="1065397"/>
          </a:xfrm>
          <a:prstGeom prst="rect">
            <a:avLst/>
          </a:prstGeom>
        </p:spPr>
      </p:pic>
      <p:sp>
        <p:nvSpPr>
          <p:cNvPr id="8" name="Textfeld 10">
            <a:extLst>
              <a:ext uri="{FF2B5EF4-FFF2-40B4-BE49-F238E27FC236}">
                <a16:creationId xmlns:a16="http://schemas.microsoft.com/office/drawing/2014/main" id="{F22AF9A0-593A-D3AE-AC54-43C3A0CA5C95}"/>
              </a:ext>
            </a:extLst>
          </p:cNvPr>
          <p:cNvSpPr txBox="1"/>
          <p:nvPr/>
        </p:nvSpPr>
        <p:spPr>
          <a:xfrm>
            <a:off x="217993" y="13991159"/>
            <a:ext cx="10297608" cy="136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cs-CZ" i="1" dirty="0">
                <a:solidFill>
                  <a:schemeClr val="bg1"/>
                </a:solidFill>
                <a:latin typeface="Trebuchet MS" panose="020B0703020202090204" pitchFamily="34" charset="0"/>
              </a:rPr>
              <a:t>Seminář je uspořádán v rámci projektu Just Energy </a:t>
            </a:r>
            <a:r>
              <a:rPr lang="cs-CZ" i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Transition</a:t>
            </a:r>
            <a:r>
              <a:rPr lang="cs-CZ" i="1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for</a:t>
            </a:r>
            <a:r>
              <a:rPr lang="cs-CZ" i="1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Central</a:t>
            </a:r>
            <a:r>
              <a:rPr lang="cs-CZ" i="1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Europe</a:t>
            </a:r>
            <a:r>
              <a:rPr lang="cs-CZ" i="1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financovamého</a:t>
            </a:r>
            <a:r>
              <a:rPr lang="cs-CZ" i="1" dirty="0">
                <a:solidFill>
                  <a:schemeClr val="bg1"/>
                </a:solidFill>
                <a:latin typeface="Trebuchet MS" panose="020B0703020202090204" pitchFamily="34" charset="0"/>
              </a:rPr>
              <a:t> v rámci programu </a:t>
            </a:r>
            <a:r>
              <a:rPr lang="de-DE" i="1" dirty="0">
                <a:solidFill>
                  <a:schemeClr val="bg1"/>
                </a:solidFill>
                <a:latin typeface="Trebuchet MS" panose="020B0703020202090204" pitchFamily="34" charset="0"/>
              </a:rPr>
              <a:t>INTERREG CENTRAL EUROPE Programme </a:t>
            </a:r>
            <a:r>
              <a:rPr lang="de-DE" i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with</a:t>
            </a:r>
            <a:r>
              <a:rPr lang="de-DE" i="1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co-financing</a:t>
            </a:r>
            <a:r>
              <a:rPr lang="de-DE" i="1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from</a:t>
            </a:r>
            <a:r>
              <a:rPr lang="de-DE" i="1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the</a:t>
            </a:r>
            <a:r>
              <a:rPr lang="de-DE" i="1" dirty="0">
                <a:solidFill>
                  <a:schemeClr val="bg1"/>
                </a:solidFill>
                <a:latin typeface="Trebuchet MS" panose="020B0703020202090204" pitchFamily="34" charset="0"/>
              </a:rPr>
              <a:t> European Development Fund. </a:t>
            </a:r>
          </a:p>
          <a:p>
            <a:pPr algn="ctr">
              <a:lnSpc>
                <a:spcPts val="2600"/>
              </a:lnSpc>
            </a:pPr>
            <a:endParaRPr lang="de-DE" sz="7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46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127</TotalTime>
  <Words>318</Words>
  <Application>Microsoft Office PowerPoint</Application>
  <PresentationFormat>Vlastní</PresentationFormat>
  <Paragraphs>50</Paragraphs>
  <Slides>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Trebuchet MS</vt:lpstr>
      <vt:lpstr>Office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Magdalena Mantler</dc:creator>
  <cp:lastModifiedBy>Ondřej Němec</cp:lastModifiedBy>
  <cp:revision>19</cp:revision>
  <dcterms:created xsi:type="dcterms:W3CDTF">2023-01-18T10:51:08Z</dcterms:created>
  <dcterms:modified xsi:type="dcterms:W3CDTF">2024-04-22T12:30:53Z</dcterms:modified>
</cp:coreProperties>
</file>